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2023" initials="T" lastIdx="1" clrIdx="0">
    <p:extLst>
      <p:ext uri="{19B8F6BF-5375-455C-9EA6-DF929625EA0E}">
        <p15:presenceInfo xmlns:p15="http://schemas.microsoft.com/office/powerpoint/2012/main" userId="T202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6CDFF"/>
    <a:srgbClr val="CCCCFF"/>
    <a:srgbClr val="CC99FF"/>
    <a:srgbClr val="99FF33"/>
    <a:srgbClr val="FF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41" autoAdjust="0"/>
    <p:restoredTop sz="94384" autoAdjust="0"/>
  </p:normalViewPr>
  <p:slideViewPr>
    <p:cSldViewPr snapToGrid="0">
      <p:cViewPr>
        <p:scale>
          <a:sx n="70" d="100"/>
          <a:sy n="70" d="100"/>
        </p:scale>
        <p:origin x="90" y="-15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9FBBC7C4-23B9-4EA1-AF9A-B231A96A566A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4"/>
            <a:ext cx="5389563" cy="3884612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21EB2E2D-0855-4BB3-9B7E-3AE57A15B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92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09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17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9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4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63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81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26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5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14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40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ABD3A-3897-4A3C-A69A-D697F3326366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216B9-8D06-49EB-88FA-2AC91EF38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59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F4E71-3C48-7288-3303-8019759EA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docshape3">
            <a:extLst>
              <a:ext uri="{FF2B5EF4-FFF2-40B4-BE49-F238E27FC236}">
                <a16:creationId xmlns:a16="http://schemas.microsoft.com/office/drawing/2014/main" id="{AFDBF367-3D9E-A4CB-FC3E-EEB21C2FC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42979"/>
            <a:ext cx="6846750" cy="1531030"/>
          </a:xfrm>
          <a:prstGeom prst="rect">
            <a:avLst/>
          </a:prstGeom>
          <a:solidFill>
            <a:srgbClr val="E6CDFF"/>
          </a:solidFill>
          <a:ln>
            <a:solidFill>
              <a:srgbClr val="E6CD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/>
              <a:t> </a:t>
            </a:r>
            <a:endParaRPr lang="ja-JP" altLang="en-US" dirty="0"/>
          </a:p>
        </p:txBody>
      </p:sp>
      <p:sp>
        <p:nvSpPr>
          <p:cNvPr id="8" name="docshape3">
            <a:extLst>
              <a:ext uri="{FF2B5EF4-FFF2-40B4-BE49-F238E27FC236}">
                <a16:creationId xmlns:a16="http://schemas.microsoft.com/office/drawing/2014/main" id="{8B9D0F97-3431-1F9F-B666-4A96550A5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49503"/>
            <a:ext cx="6846750" cy="1541439"/>
          </a:xfrm>
          <a:prstGeom prst="rect">
            <a:avLst/>
          </a:prstGeom>
          <a:solidFill>
            <a:srgbClr val="E6CDFF"/>
          </a:solidFill>
          <a:ln>
            <a:solidFill>
              <a:srgbClr val="E6CD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42914D-F26D-CF68-3BC9-99CC47185DCB}"/>
              </a:ext>
            </a:extLst>
          </p:cNvPr>
          <p:cNvSpPr txBox="1"/>
          <p:nvPr/>
        </p:nvSpPr>
        <p:spPr>
          <a:xfrm>
            <a:off x="208964" y="9338954"/>
            <a:ext cx="895244" cy="3539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池袋</a:t>
            </a:r>
            <a:r>
              <a:rPr lang="ja-JP" altLang="ja-JP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校</a:t>
            </a:r>
            <a:r>
              <a:rPr lang="ja-JP" altLang="ja-JP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 </a:t>
            </a:r>
            <a:r>
              <a:rPr lang="en-US" altLang="ja-JP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 </a:t>
            </a:r>
            <a:endParaRPr lang="ja-JP" altLang="ja-JP" sz="9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AC7E2C-62D0-8AE9-0396-0A12113D99FE}"/>
              </a:ext>
            </a:extLst>
          </p:cNvPr>
          <p:cNvSpPr txBox="1"/>
          <p:nvPr/>
        </p:nvSpPr>
        <p:spPr>
          <a:xfrm>
            <a:off x="-297901" y="1506590"/>
            <a:ext cx="688915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社会福祉士・</a:t>
            </a:r>
            <a:r>
              <a:rPr lang="ja-JP" altLang="en-US" sz="28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精神保健福祉士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受験対策講座</a:t>
            </a:r>
            <a:endParaRPr lang="ja-JP" altLang="ja-JP" sz="24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27B26BC-EF1A-7713-262D-89C72A813B83}"/>
              </a:ext>
            </a:extLst>
          </p:cNvPr>
          <p:cNvSpPr txBox="1"/>
          <p:nvPr/>
        </p:nvSpPr>
        <p:spPr>
          <a:xfrm>
            <a:off x="-4754" y="1852028"/>
            <a:ext cx="5549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 spc="3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基礎力養成課程</a:t>
            </a:r>
            <a:endParaRPr lang="ja-JP" altLang="en-US" sz="3200" b="1" spc="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5">
            <a:extLst>
              <a:ext uri="{FF2B5EF4-FFF2-40B4-BE49-F238E27FC236}">
                <a16:creationId xmlns:a16="http://schemas.microsoft.com/office/drawing/2014/main" id="{FD7833C9-CCC1-F23F-548F-785D567205CC}"/>
              </a:ext>
            </a:extLst>
          </p:cNvPr>
          <p:cNvSpPr txBox="1"/>
          <p:nvPr/>
        </p:nvSpPr>
        <p:spPr>
          <a:xfrm>
            <a:off x="613093" y="2954397"/>
            <a:ext cx="3523596" cy="3346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400"/>
              </a:lnSpc>
            </a:pP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1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年を無駄にしないで、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一発合格</a:t>
            </a:r>
            <a:r>
              <a:rPr lang="ja-JP" sz="1600" b="1" dirty="0"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！</a:t>
            </a:r>
          </a:p>
        </p:txBody>
      </p:sp>
      <p:sp>
        <p:nvSpPr>
          <p:cNvPr id="1041" name="Rectangle 33">
            <a:extLst>
              <a:ext uri="{FF2B5EF4-FFF2-40B4-BE49-F238E27FC236}">
                <a16:creationId xmlns:a16="http://schemas.microsoft.com/office/drawing/2014/main" id="{C9B46527-2F3E-9137-DC1E-D74E10218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176" y="5925941"/>
            <a:ext cx="32490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実施する内容は開催回によって異なります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044" name="表 1044">
            <a:extLst>
              <a:ext uri="{FF2B5EF4-FFF2-40B4-BE49-F238E27FC236}">
                <a16:creationId xmlns:a16="http://schemas.microsoft.com/office/drawing/2014/main" id="{1BDE7A92-D96D-5889-171B-72C86A689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19999"/>
              </p:ext>
            </p:extLst>
          </p:nvPr>
        </p:nvGraphicFramePr>
        <p:xfrm>
          <a:off x="7480823" y="2798701"/>
          <a:ext cx="6480000" cy="1831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65763248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70105666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4066325021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3747904955"/>
                    </a:ext>
                  </a:extLst>
                </a:gridCol>
              </a:tblGrid>
              <a:tr h="135013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火曜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日曜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科目名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領域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965807"/>
                  </a:ext>
                </a:extLst>
              </a:tr>
              <a:tr h="37929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5/12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5/17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生活保護制度・成年後見制度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3512874"/>
                  </a:ext>
                </a:extLst>
              </a:tr>
              <a:tr h="3885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5/26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5/31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障害者福祉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140731"/>
                  </a:ext>
                </a:extLst>
              </a:tr>
              <a:tr h="379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6/9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6/14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社会保障制度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年金・医療保険・介護保険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470562"/>
                  </a:ext>
                </a:extLst>
              </a:tr>
              <a:tr h="379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6/23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6/21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更生保護制度・社会福祉調査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265053"/>
                  </a:ext>
                </a:extLst>
              </a:tr>
            </a:tbl>
          </a:graphicData>
        </a:graphic>
      </p:graphicFrame>
      <p:sp>
        <p:nvSpPr>
          <p:cNvPr id="1045" name="Rectangle 33">
            <a:extLst>
              <a:ext uri="{FF2B5EF4-FFF2-40B4-BE49-F238E27FC236}">
                <a16:creationId xmlns:a16="http://schemas.microsoft.com/office/drawing/2014/main" id="{FFF4194B-3C61-7318-FABB-2DFFDE2AB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43" y="5768938"/>
            <a:ext cx="758250" cy="374571"/>
          </a:xfrm>
          <a:prstGeom prst="flowChartAlternateProcess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 charset="-128"/>
              </a:rPr>
              <a:t>日　程</a:t>
            </a:r>
            <a:endParaRPr kumimoji="0" lang="en-US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48" name="Rectangle 37">
            <a:extLst>
              <a:ext uri="{FF2B5EF4-FFF2-40B4-BE49-F238E27FC236}">
                <a16:creationId xmlns:a16="http://schemas.microsoft.com/office/drawing/2014/main" id="{203BF32B-94F8-C0FD-3905-0E983F8CC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944" y="8422515"/>
            <a:ext cx="39074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9:30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～</a:t>
            </a:r>
            <a:r>
              <a:rPr kumimoji="0" lang="en-US" altLang="ja-JP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11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：</a:t>
            </a:r>
            <a:r>
              <a:rPr kumimoji="0" lang="en-US" altLang="ja-JP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00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 </a:t>
            </a:r>
            <a:r>
              <a:rPr kumimoji="0" lang="ja-JP" alt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体験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受講（</a:t>
            </a:r>
            <a:r>
              <a:rPr lang="en-US" altLang="ja-JP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1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限のみ）</a:t>
            </a:r>
            <a:endParaRPr lang="en-US" altLang="ja-JP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11:10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～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 </a:t>
            </a:r>
            <a:r>
              <a:rPr kumimoji="0" lang="ja-JP" alt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説明会</a:t>
            </a:r>
            <a:endParaRPr kumimoji="0" lang="en-US" altLang="ja-JP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49" name="Rectangle 33">
            <a:extLst>
              <a:ext uri="{FF2B5EF4-FFF2-40B4-BE49-F238E27FC236}">
                <a16:creationId xmlns:a16="http://schemas.microsoft.com/office/drawing/2014/main" id="{424EBB48-1EEB-AB25-CD4D-C3E81929D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99" y="8460547"/>
            <a:ext cx="1034574" cy="374571"/>
          </a:xfrm>
          <a:prstGeom prst="flowChartAlternateProcess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 charset="-128"/>
              </a:rPr>
              <a:t>時　　間</a:t>
            </a:r>
            <a:endParaRPr kumimoji="0" lang="en-US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4" name="Rectangle 33">
            <a:extLst>
              <a:ext uri="{FF2B5EF4-FFF2-40B4-BE49-F238E27FC236}">
                <a16:creationId xmlns:a16="http://schemas.microsoft.com/office/drawing/2014/main" id="{A24CCB86-CF48-D3B2-B3BE-25E2F67DC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99" y="8921910"/>
            <a:ext cx="1034574" cy="374571"/>
          </a:xfrm>
          <a:prstGeom prst="flowChartAlternateProcess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 charset="-128"/>
              </a:rPr>
              <a:t>申込方法</a:t>
            </a:r>
            <a:endParaRPr kumimoji="0" lang="en-US" altLang="ja-JP" sz="20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5" name="Rectangle 37">
            <a:extLst>
              <a:ext uri="{FF2B5EF4-FFF2-40B4-BE49-F238E27FC236}">
                <a16:creationId xmlns:a16="http://schemas.microsoft.com/office/drawing/2014/main" id="{095109F5-90CD-A8EF-D434-2F4D9393E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817" y="8996251"/>
            <a:ext cx="45693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spc="15" dirty="0">
                <a:solidFill>
                  <a:srgbClr val="231F2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お電話、または</a:t>
            </a:r>
            <a:r>
              <a:rPr lang="en-US" altLang="ja-JP" sz="14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QR</a:t>
            </a:r>
            <a:r>
              <a:rPr lang="ja-JP" altLang="en-US" sz="14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コードからお申し込みください！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26">
            <a:extLst>
              <a:ext uri="{FF2B5EF4-FFF2-40B4-BE49-F238E27FC236}">
                <a16:creationId xmlns:a16="http://schemas.microsoft.com/office/drawing/2014/main" id="{F75430A3-ECC4-E184-7D42-F582E22A0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0898" y="8430041"/>
            <a:ext cx="1083648" cy="4605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lnSpc>
                <a:spcPct val="116000"/>
              </a:lnSpc>
            </a:pPr>
            <a:r>
              <a:rPr lang="ja-JP" altLang="en-US" sz="1400" b="1" kern="1200" dirty="0">
                <a:solidFill>
                  <a:srgbClr val="211E1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申し込みは</a:t>
            </a:r>
            <a:endParaRPr lang="ja-JP" sz="14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r>
              <a:rPr lang="ja-JP" altLang="en-US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こちら👉</a:t>
            </a:r>
            <a:endParaRPr lang="en-US" altLang="ja-JP" sz="14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endParaRPr lang="ja-JP" sz="1000" dirty="0">
              <a:effectLst/>
              <a:latin typeface="+mn-ea"/>
              <a:cs typeface="A-OTF 新ゴ Pro R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C400B9A-48A7-5D75-5BE6-878971DD2375}"/>
              </a:ext>
            </a:extLst>
          </p:cNvPr>
          <p:cNvSpPr txBox="1"/>
          <p:nvPr/>
        </p:nvSpPr>
        <p:spPr>
          <a:xfrm>
            <a:off x="2569602" y="9401058"/>
            <a:ext cx="450214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171-0021</a:t>
            </a:r>
          </a:p>
          <a:p>
            <a:r>
              <a: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豊島区西池袋</a:t>
            </a:r>
            <a:r>
              <a:rPr kumimoji="1"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3-27-12</a:t>
            </a:r>
            <a:r>
              <a: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池袋ウエストパークビル</a:t>
            </a:r>
            <a:r>
              <a:rPr kumimoji="1"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C5EAFE4-5A26-5FC0-486A-7B7B955F6F51}"/>
              </a:ext>
            </a:extLst>
          </p:cNvPr>
          <p:cNvSpPr txBox="1"/>
          <p:nvPr/>
        </p:nvSpPr>
        <p:spPr>
          <a:xfrm>
            <a:off x="139300" y="9585649"/>
            <a:ext cx="249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電話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03-5944-8341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F61163B-5505-A228-03E9-53B5EAA36403}"/>
              </a:ext>
            </a:extLst>
          </p:cNvPr>
          <p:cNvSpPr txBox="1"/>
          <p:nvPr/>
        </p:nvSpPr>
        <p:spPr>
          <a:xfrm>
            <a:off x="218076" y="3414525"/>
            <a:ext cx="2677118" cy="485239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オリジナル教材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640E165-8D99-D2AB-71EE-7DE07733FAA6}"/>
              </a:ext>
            </a:extLst>
          </p:cNvPr>
          <p:cNvSpPr txBox="1"/>
          <p:nvPr/>
        </p:nvSpPr>
        <p:spPr>
          <a:xfrm>
            <a:off x="218076" y="4611726"/>
            <a:ext cx="2677118" cy="485239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振替自由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無料）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6162009-29EE-4A91-6F02-2FFABD5587C2}"/>
              </a:ext>
            </a:extLst>
          </p:cNvPr>
          <p:cNvSpPr txBox="1"/>
          <p:nvPr/>
        </p:nvSpPr>
        <p:spPr>
          <a:xfrm>
            <a:off x="3146674" y="3406594"/>
            <a:ext cx="3632949" cy="485239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専任講師の徹底サポート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09F8908-D5B3-2358-A7CF-46104D5A26EB}"/>
              </a:ext>
            </a:extLst>
          </p:cNvPr>
          <p:cNvSpPr txBox="1"/>
          <p:nvPr/>
        </p:nvSpPr>
        <p:spPr>
          <a:xfrm>
            <a:off x="256176" y="3878558"/>
            <a:ext cx="2677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合格のノウハウを凝縮！！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本試験問題を想定した本校独自の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プリント教材を授業初日から配布。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07C50C4-5C2C-F466-617E-C6E9CED114B7}"/>
              </a:ext>
            </a:extLst>
          </p:cNvPr>
          <p:cNvSpPr txBox="1"/>
          <p:nvPr/>
        </p:nvSpPr>
        <p:spPr>
          <a:xfrm>
            <a:off x="256782" y="5095945"/>
            <a:ext cx="2934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全部で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１３日程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日程・校舎を組み合わせて出席でき、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お電話一本で振替可能！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A3FAD42-2402-4F27-ACE4-A80CFD9500A1}"/>
              </a:ext>
            </a:extLst>
          </p:cNvPr>
          <p:cNvSpPr txBox="1"/>
          <p:nvPr/>
        </p:nvSpPr>
        <p:spPr>
          <a:xfrm>
            <a:off x="3222877" y="3878558"/>
            <a:ext cx="3361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藤仁館の講師は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「情熱」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「レベル」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が違います！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納得いくまでトコトン付き合います！！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8E54F2F-AF38-8635-9A3F-C1359D3AF3B0}"/>
              </a:ext>
            </a:extLst>
          </p:cNvPr>
          <p:cNvSpPr txBox="1"/>
          <p:nvPr/>
        </p:nvSpPr>
        <p:spPr>
          <a:xfrm>
            <a:off x="3146676" y="4606239"/>
            <a:ext cx="3632947" cy="442674"/>
          </a:xfrm>
          <a:prstGeom prst="flowChartAlternateProcess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選べる受講スタイル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B26DC43-6E4D-09CF-DED3-E97832B267E7}"/>
              </a:ext>
            </a:extLst>
          </p:cNvPr>
          <p:cNvSpPr txBox="1"/>
          <p:nvPr/>
        </p:nvSpPr>
        <p:spPr>
          <a:xfrm>
            <a:off x="3270501" y="5071695"/>
            <a:ext cx="2485658" cy="109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①通学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➁通学＋オンライン</a:t>
            </a:r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欠席時</a:t>
            </a:r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③オンライン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専用動画配信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AD260B4-55FB-5683-4F78-90FD8EA97B8C}"/>
              </a:ext>
            </a:extLst>
          </p:cNvPr>
          <p:cNvSpPr txBox="1"/>
          <p:nvPr/>
        </p:nvSpPr>
        <p:spPr>
          <a:xfrm>
            <a:off x="5544881" y="5093165"/>
            <a:ext cx="15268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他の日程はこちら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👇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92246E-A758-385B-2ECD-09B2BF88086F}"/>
              </a:ext>
            </a:extLst>
          </p:cNvPr>
          <p:cNvSpPr txBox="1"/>
          <p:nvPr/>
        </p:nvSpPr>
        <p:spPr>
          <a:xfrm>
            <a:off x="-32729" y="253315"/>
            <a:ext cx="305777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solidFill>
                  <a:srgbClr val="231F2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藤仁館学園グループ</a:t>
            </a:r>
            <a:endParaRPr lang="en-US" altLang="ja-JP" sz="1600" b="1" dirty="0">
              <a:solidFill>
                <a:srgbClr val="231F2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r>
              <a:rPr lang="ja-JP" altLang="en-US" sz="1600" b="1" dirty="0">
                <a:solidFill>
                  <a:srgbClr val="231F2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有限会社プログレ総合研究所 </a:t>
            </a:r>
            <a:endParaRPr lang="en-US" altLang="ja-JP" sz="1600" b="1" dirty="0">
              <a:solidFill>
                <a:srgbClr val="231F2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r>
              <a:rPr lang="ja-JP" altLang="en-US" sz="16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藤仁館医療福祉カレッジ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池袋</a:t>
            </a:r>
            <a:r>
              <a:rPr lang="ja-JP" altLang="en-US" sz="16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校</a:t>
            </a:r>
            <a:endParaRPr lang="ja-JP" altLang="ja-JP" sz="16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6" name="docshape3">
            <a:extLst>
              <a:ext uri="{FF2B5EF4-FFF2-40B4-BE49-F238E27FC236}">
                <a16:creationId xmlns:a16="http://schemas.microsoft.com/office/drawing/2014/main" id="{B1F0AF26-77E9-0E8B-1A4E-BF2F54CF8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2324" y="33486"/>
            <a:ext cx="1831335" cy="121691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BAB7BA5-6817-BEE2-3488-95B220280789}"/>
              </a:ext>
            </a:extLst>
          </p:cNvPr>
          <p:cNvSpPr txBox="1"/>
          <p:nvPr/>
        </p:nvSpPr>
        <p:spPr>
          <a:xfrm>
            <a:off x="3033721" y="74690"/>
            <a:ext cx="800100" cy="317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速報！</a:t>
            </a:r>
            <a:endParaRPr lang="ja-JP" altLang="ja-JP" sz="1600" dirty="0"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grpSp>
        <p:nvGrpSpPr>
          <p:cNvPr id="1025" name="グループ化 1024">
            <a:extLst>
              <a:ext uri="{FF2B5EF4-FFF2-40B4-BE49-F238E27FC236}">
                <a16:creationId xmlns:a16="http://schemas.microsoft.com/office/drawing/2014/main" id="{AAD4CD06-CE78-ABB1-9BF7-81D2F021F49C}"/>
              </a:ext>
            </a:extLst>
          </p:cNvPr>
          <p:cNvGrpSpPr/>
          <p:nvPr/>
        </p:nvGrpSpPr>
        <p:grpSpPr>
          <a:xfrm>
            <a:off x="9972821" y="476859"/>
            <a:ext cx="1063504" cy="830997"/>
            <a:chOff x="-2065773" y="1833976"/>
            <a:chExt cx="1063504" cy="830997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6561D6E-6D40-7552-1D7E-2A3DB12C1F8A}"/>
                </a:ext>
              </a:extLst>
            </p:cNvPr>
            <p:cNvSpPr txBox="1"/>
            <p:nvPr/>
          </p:nvSpPr>
          <p:spPr>
            <a:xfrm>
              <a:off x="-2065773" y="1833976"/>
              <a:ext cx="1063504" cy="830997"/>
            </a:xfrm>
            <a:prstGeom prst="rect">
              <a:avLst/>
            </a:prstGeom>
            <a:noFill/>
            <a:ln w="4445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4800" dirty="0">
                  <a:ln w="1270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-OTF 新ゴ Pro R"/>
                </a:rPr>
                <a:t>１０</a:t>
              </a:r>
              <a:endParaRPr lang="ja-JP" altLang="ja-JP" sz="4800" dirty="0">
                <a:ln w="127000">
                  <a:solidFill>
                    <a:schemeClr val="bg1"/>
                  </a:solidFill>
                </a:ln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-OTF 新ゴ Pro R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A5485D68-882E-04CC-C2A5-30A75771081C}"/>
                </a:ext>
              </a:extLst>
            </p:cNvPr>
            <p:cNvSpPr txBox="1"/>
            <p:nvPr/>
          </p:nvSpPr>
          <p:spPr>
            <a:xfrm>
              <a:off x="-2065773" y="1833976"/>
              <a:ext cx="1063504" cy="830997"/>
            </a:xfrm>
            <a:prstGeom prst="rect">
              <a:avLst/>
            </a:prstGeom>
            <a:noFill/>
            <a:ln w="4445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4800" dirty="0">
                  <a:ln w="12700">
                    <a:solidFill>
                      <a:srgbClr val="FF0000"/>
                    </a:solidFill>
                  </a:ln>
                  <a:solidFill>
                    <a:srgbClr val="FF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A-OTF 新ゴ Pro R"/>
                </a:rPr>
                <a:t>１０</a:t>
              </a:r>
              <a:endParaRPr lang="ja-JP" altLang="ja-JP" sz="4800" dirty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-OTF 新ゴ Pro R"/>
              </a:endParaRP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5E7B4CD-F07F-54A0-3C69-41EA9378B449}"/>
              </a:ext>
            </a:extLst>
          </p:cNvPr>
          <p:cNvSpPr txBox="1"/>
          <p:nvPr/>
        </p:nvSpPr>
        <p:spPr>
          <a:xfrm>
            <a:off x="10858138" y="605011"/>
            <a:ext cx="30789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9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※</a:t>
            </a:r>
            <a:r>
              <a:rPr lang="ja-JP" altLang="en-US" sz="9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藤仁館学園グループ　専門学校高崎福祉医療カレッジ</a:t>
            </a:r>
            <a:endParaRPr lang="en-US" altLang="ja-JP" sz="90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  <a:p>
            <a:r>
              <a:rPr lang="ja-JP" altLang="en-US" sz="9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　精神保健福祉科短期養成課程実績</a:t>
            </a:r>
            <a:endParaRPr lang="ja-JP" altLang="ja-JP" sz="9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1030" name="テキスト ボックス 5">
            <a:extLst>
              <a:ext uri="{FF2B5EF4-FFF2-40B4-BE49-F238E27FC236}">
                <a16:creationId xmlns:a16="http://schemas.microsoft.com/office/drawing/2014/main" id="{535B9553-19C6-7224-D09D-F6C1CC2283F7}"/>
              </a:ext>
            </a:extLst>
          </p:cNvPr>
          <p:cNvSpPr txBox="1"/>
          <p:nvPr/>
        </p:nvSpPr>
        <p:spPr>
          <a:xfrm>
            <a:off x="4275533" y="2949688"/>
            <a:ext cx="1683815" cy="3393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400"/>
              </a:lnSpc>
            </a:pP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受講生第一主義</a:t>
            </a:r>
            <a:endParaRPr lang="ja-JP" sz="1600" b="1" dirty="0"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pic>
        <p:nvPicPr>
          <p:cNvPr id="1032" name="図 1031">
            <a:extLst>
              <a:ext uri="{FF2B5EF4-FFF2-40B4-BE49-F238E27FC236}">
                <a16:creationId xmlns:a16="http://schemas.microsoft.com/office/drawing/2014/main" id="{33DA1A84-D097-8602-2857-E9F145C22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123" y="8682700"/>
            <a:ext cx="846613" cy="846613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4EC0C0D-7CA9-1811-F2DB-FE20007AFA62}"/>
              </a:ext>
            </a:extLst>
          </p:cNvPr>
          <p:cNvGrpSpPr/>
          <p:nvPr/>
        </p:nvGrpSpPr>
        <p:grpSpPr>
          <a:xfrm>
            <a:off x="5610897" y="1895160"/>
            <a:ext cx="1195468" cy="874312"/>
            <a:chOff x="6986019" y="1816481"/>
            <a:chExt cx="1613498" cy="143331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CCEAB795-B926-A095-C1DF-7EC7BB766C2F}"/>
                </a:ext>
              </a:extLst>
            </p:cNvPr>
            <p:cNvSpPr/>
            <p:nvPr/>
          </p:nvSpPr>
          <p:spPr>
            <a:xfrm>
              <a:off x="6986019" y="1816481"/>
              <a:ext cx="1611590" cy="1433313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C824440E-7DAB-DC39-ECC4-7756CD111924}"/>
                </a:ext>
              </a:extLst>
            </p:cNvPr>
            <p:cNvSpPr txBox="1"/>
            <p:nvPr/>
          </p:nvSpPr>
          <p:spPr>
            <a:xfrm>
              <a:off x="6987925" y="1988166"/>
              <a:ext cx="1611592" cy="843686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2000" b="1" i="0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参加費</a:t>
              </a:r>
              <a:endParaRPr kumimoji="0" lang="en-US" altLang="ja-JP" sz="20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2000" b="1" i="0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無料</a:t>
              </a: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475486E-CC82-9020-E27A-2D465577BAFE}"/>
              </a:ext>
            </a:extLst>
          </p:cNvPr>
          <p:cNvSpPr txBox="1"/>
          <p:nvPr/>
        </p:nvSpPr>
        <p:spPr>
          <a:xfrm>
            <a:off x="-50067" y="2441380"/>
            <a:ext cx="5692282" cy="515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ja-JP" altLang="en-US" sz="4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体験受講＆説明会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のご案内</a:t>
            </a:r>
            <a:endParaRPr lang="ja-JP" altLang="ja-JP" sz="3600" b="1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67FAE2D-D899-E240-7241-F262BE79AD1C}"/>
              </a:ext>
            </a:extLst>
          </p:cNvPr>
          <p:cNvSpPr txBox="1"/>
          <p:nvPr/>
        </p:nvSpPr>
        <p:spPr>
          <a:xfrm>
            <a:off x="3698544" y="80148"/>
            <a:ext cx="1297019" cy="317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第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38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回 社会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586E8BB-DDF1-6243-3BC4-93B0B79332B7}"/>
              </a:ext>
            </a:extLst>
          </p:cNvPr>
          <p:cNvSpPr txBox="1"/>
          <p:nvPr/>
        </p:nvSpPr>
        <p:spPr>
          <a:xfrm>
            <a:off x="3373128" y="831223"/>
            <a:ext cx="1606429" cy="425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88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％</a:t>
            </a:r>
            <a:endParaRPr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AF966D2-7D68-EAE0-9E81-07F2A6F01DE9}"/>
              </a:ext>
            </a:extLst>
          </p:cNvPr>
          <p:cNvSpPr txBox="1"/>
          <p:nvPr/>
        </p:nvSpPr>
        <p:spPr>
          <a:xfrm>
            <a:off x="3373128" y="295138"/>
            <a:ext cx="1368029" cy="310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本校生合格率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39" name="docshape3">
            <a:extLst>
              <a:ext uri="{FF2B5EF4-FFF2-40B4-BE49-F238E27FC236}">
                <a16:creationId xmlns:a16="http://schemas.microsoft.com/office/drawing/2014/main" id="{97259AF6-F3C6-C3AC-6F33-9440AE9C1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5212" y="33486"/>
            <a:ext cx="1831335" cy="121691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CA0907C-4C06-E32D-0D65-FD7A9DF7D701}"/>
              </a:ext>
            </a:extLst>
          </p:cNvPr>
          <p:cNvSpPr txBox="1"/>
          <p:nvPr/>
        </p:nvSpPr>
        <p:spPr>
          <a:xfrm>
            <a:off x="4956609" y="74690"/>
            <a:ext cx="800100" cy="317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速報！</a:t>
            </a:r>
            <a:endParaRPr lang="ja-JP" altLang="ja-JP" sz="1600" dirty="0"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29D0DB2-6C57-FE5A-CDD9-C95FAC4558FB}"/>
              </a:ext>
            </a:extLst>
          </p:cNvPr>
          <p:cNvSpPr txBox="1"/>
          <p:nvPr/>
        </p:nvSpPr>
        <p:spPr>
          <a:xfrm>
            <a:off x="5621432" y="80148"/>
            <a:ext cx="1297019" cy="310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第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28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回 精神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23E11B3-91AF-CF7B-CCDE-A4EB3C94819C}"/>
              </a:ext>
            </a:extLst>
          </p:cNvPr>
          <p:cNvSpPr txBox="1"/>
          <p:nvPr/>
        </p:nvSpPr>
        <p:spPr>
          <a:xfrm>
            <a:off x="5296016" y="831223"/>
            <a:ext cx="1606429" cy="363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100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％</a:t>
            </a:r>
            <a:endParaRPr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E9C809E-CCD8-2061-D5F4-0A0FA1CD1528}"/>
              </a:ext>
            </a:extLst>
          </p:cNvPr>
          <p:cNvSpPr txBox="1"/>
          <p:nvPr/>
        </p:nvSpPr>
        <p:spPr>
          <a:xfrm>
            <a:off x="4995563" y="295138"/>
            <a:ext cx="1668482" cy="528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大宮校受験対策在籍生合格率　達成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A-OTF 新ゴ Pro R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89AFBCFD-2C5D-82C1-E800-08064456B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735" y="5352000"/>
            <a:ext cx="811912" cy="811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4BE6BE-1844-B5A0-4B40-8DB83A7BE8E4}"/>
              </a:ext>
            </a:extLst>
          </p:cNvPr>
          <p:cNvSpPr txBox="1"/>
          <p:nvPr/>
        </p:nvSpPr>
        <p:spPr>
          <a:xfrm>
            <a:off x="3331628" y="971854"/>
            <a:ext cx="1496638" cy="29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(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全国平均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60.7%)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9793BBD-A911-0DC4-BAC6-4EB07FC2099B}"/>
              </a:ext>
            </a:extLst>
          </p:cNvPr>
          <p:cNvSpPr txBox="1"/>
          <p:nvPr/>
        </p:nvSpPr>
        <p:spPr>
          <a:xfrm>
            <a:off x="5242489" y="969509"/>
            <a:ext cx="1496638" cy="29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(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全国平均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-OTF 新ゴ Pro R"/>
              </a:rPr>
              <a:t>78.2%)</a:t>
            </a: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51632873-67F2-5900-DCEB-40F67D000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499"/>
              </p:ext>
            </p:extLst>
          </p:nvPr>
        </p:nvGraphicFramePr>
        <p:xfrm>
          <a:off x="7265044" y="6558025"/>
          <a:ext cx="6479057" cy="1784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53">
                  <a:extLst>
                    <a:ext uri="{9D8B030D-6E8A-4147-A177-3AD203B41FA5}">
                      <a16:colId xmlns:a16="http://schemas.microsoft.com/office/drawing/2014/main" val="2825800192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724747843"/>
                    </a:ext>
                  </a:extLst>
                </a:gridCol>
                <a:gridCol w="795130">
                  <a:extLst>
                    <a:ext uri="{9D8B030D-6E8A-4147-A177-3AD203B41FA5}">
                      <a16:colId xmlns:a16="http://schemas.microsoft.com/office/drawing/2014/main" val="728814637"/>
                    </a:ext>
                  </a:extLst>
                </a:gridCol>
                <a:gridCol w="808383">
                  <a:extLst>
                    <a:ext uri="{9D8B030D-6E8A-4147-A177-3AD203B41FA5}">
                      <a16:colId xmlns:a16="http://schemas.microsoft.com/office/drawing/2014/main" val="2601250048"/>
                    </a:ext>
                  </a:extLst>
                </a:gridCol>
                <a:gridCol w="3702765">
                  <a:extLst>
                    <a:ext uri="{9D8B030D-6E8A-4147-A177-3AD203B41FA5}">
                      <a16:colId xmlns:a16="http://schemas.microsoft.com/office/drawing/2014/main" val="25584316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水曜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土曜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日曜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科目名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領域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06179"/>
                  </a:ext>
                </a:extLst>
              </a:tr>
              <a:tr h="2967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7/18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医学概論、心理学と心理的支援、社会学と社会システム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303909"/>
                  </a:ext>
                </a:extLst>
              </a:tr>
              <a:tr h="2967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7/26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社会福祉の原理と政策、社会保障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888055"/>
                  </a:ext>
                </a:extLst>
              </a:tr>
              <a:tr h="2967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権利擁護を支える法制度、地域福祉と包括的支援体制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475663"/>
                  </a:ext>
                </a:extLst>
              </a:tr>
              <a:tr h="2967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8/8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障害者福祉、刑事司法と福祉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261850"/>
                  </a:ext>
                </a:extLst>
              </a:tr>
              <a:tr h="2967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8/22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8/16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更生保護制度・社会福祉調査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2558"/>
                  </a:ext>
                </a:extLst>
              </a:tr>
            </a:tbl>
          </a:graphicData>
        </a:graphic>
      </p:graphicFrame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ED170E4C-D584-08B4-658E-63F6F1682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204279"/>
              </p:ext>
            </p:extLst>
          </p:nvPr>
        </p:nvGraphicFramePr>
        <p:xfrm>
          <a:off x="192120" y="6366950"/>
          <a:ext cx="6479057" cy="2046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53">
                  <a:extLst>
                    <a:ext uri="{9D8B030D-6E8A-4147-A177-3AD203B41FA5}">
                      <a16:colId xmlns:a16="http://schemas.microsoft.com/office/drawing/2014/main" val="2825800192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724747843"/>
                    </a:ext>
                  </a:extLst>
                </a:gridCol>
                <a:gridCol w="795130">
                  <a:extLst>
                    <a:ext uri="{9D8B030D-6E8A-4147-A177-3AD203B41FA5}">
                      <a16:colId xmlns:a16="http://schemas.microsoft.com/office/drawing/2014/main" val="728814637"/>
                    </a:ext>
                  </a:extLst>
                </a:gridCol>
                <a:gridCol w="808383">
                  <a:extLst>
                    <a:ext uri="{9D8B030D-6E8A-4147-A177-3AD203B41FA5}">
                      <a16:colId xmlns:a16="http://schemas.microsoft.com/office/drawing/2014/main" val="2601250048"/>
                    </a:ext>
                  </a:extLst>
                </a:gridCol>
                <a:gridCol w="3702765">
                  <a:extLst>
                    <a:ext uri="{9D8B030D-6E8A-4147-A177-3AD203B41FA5}">
                      <a16:colId xmlns:a16="http://schemas.microsoft.com/office/drawing/2014/main" val="2558431616"/>
                    </a:ext>
                  </a:extLst>
                </a:gridCol>
              </a:tblGrid>
              <a:tr h="331738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水曜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土曜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日曜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科目名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領域</a:t>
                      </a:r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06179"/>
                  </a:ext>
                </a:extLst>
              </a:tr>
              <a:tr h="34301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7/18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7/19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医学概論、心理学と心理的支援、社会学と社会システム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303909"/>
                  </a:ext>
                </a:extLst>
              </a:tr>
              <a:tr h="34301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7/26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社会福祉の原理と政策、社会保障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888055"/>
                  </a:ext>
                </a:extLst>
              </a:tr>
              <a:tr h="34301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7/29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権利擁護を支える法制度、地域福祉と包括的支援体制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475663"/>
                  </a:ext>
                </a:extLst>
              </a:tr>
              <a:tr h="34301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8/5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8/8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障害者福祉、刑事司法と福祉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261850"/>
                  </a:ext>
                </a:extLst>
              </a:tr>
              <a:tr h="34301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8/19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8/22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b="1" dirty="0"/>
                        <a:t>8/16</a:t>
                      </a:r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社会福祉調査の基礎、ソーシャルワークの基盤と専門職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2558"/>
                  </a:ext>
                </a:extLst>
              </a:tr>
            </a:tbl>
          </a:graphicData>
        </a:graphic>
      </p:graphicFrame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5288797-CC8B-7A89-D580-3FBBA8CBEC97}"/>
              </a:ext>
            </a:extLst>
          </p:cNvPr>
          <p:cNvSpPr txBox="1"/>
          <p:nvPr/>
        </p:nvSpPr>
        <p:spPr>
          <a:xfrm>
            <a:off x="1430959" y="6125626"/>
            <a:ext cx="16281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i="1" dirty="0">
                <a:solidFill>
                  <a:srgbClr val="002060"/>
                </a:solidFill>
              </a:rPr>
              <a:t>土日は残席わずか！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D99B7BB-E0DE-B9E5-569A-DCE00EB67621}"/>
              </a:ext>
            </a:extLst>
          </p:cNvPr>
          <p:cNvSpPr txBox="1"/>
          <p:nvPr/>
        </p:nvSpPr>
        <p:spPr>
          <a:xfrm>
            <a:off x="411747" y="6129401"/>
            <a:ext cx="1298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i="1" dirty="0">
                <a:solidFill>
                  <a:srgbClr val="FF0066"/>
                </a:solidFill>
              </a:rPr>
              <a:t>大募集中！</a:t>
            </a:r>
          </a:p>
        </p:txBody>
      </p:sp>
    </p:spTree>
    <p:extLst>
      <p:ext uri="{BB962C8B-B14F-4D97-AF65-F5344CB8AC3E}">
        <p14:creationId xmlns:p14="http://schemas.microsoft.com/office/powerpoint/2010/main" val="69565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1329</TotalTime>
  <Words>477</Words>
  <Application>Microsoft Office PowerPoint</Application>
  <PresentationFormat>A4 210 x 297 mm</PresentationFormat>
  <Paragraphs>135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T2024</dc:creator>
  <cp:lastModifiedBy>T2023</cp:lastModifiedBy>
  <cp:revision>84</cp:revision>
  <cp:lastPrinted>2026-06-25T04:41:09Z</cp:lastPrinted>
  <dcterms:created xsi:type="dcterms:W3CDTF">2023-01-08T07:29:15Z</dcterms:created>
  <dcterms:modified xsi:type="dcterms:W3CDTF">2026-06-25T04:49:22Z</dcterms:modified>
</cp:coreProperties>
</file>